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8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361" r:id="rId29"/>
    <p:sldId id="362" r:id="rId30"/>
    <p:sldId id="360" r:id="rId31"/>
    <p:sldId id="298" r:id="rId32"/>
    <p:sldId id="299" r:id="rId33"/>
    <p:sldId id="300" r:id="rId34"/>
    <p:sldId id="301" r:id="rId35"/>
    <p:sldId id="355" r:id="rId36"/>
    <p:sldId id="356" r:id="rId37"/>
    <p:sldId id="357" r:id="rId38"/>
    <p:sldId id="321" r:id="rId39"/>
    <p:sldId id="322" r:id="rId40"/>
    <p:sldId id="323" r:id="rId41"/>
    <p:sldId id="302" r:id="rId42"/>
    <p:sldId id="363" r:id="rId43"/>
    <p:sldId id="337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2" r:id="rId52"/>
    <p:sldId id="338" r:id="rId53"/>
    <p:sldId id="310" r:id="rId54"/>
    <p:sldId id="317" r:id="rId55"/>
    <p:sldId id="318" r:id="rId56"/>
    <p:sldId id="319" r:id="rId57"/>
    <p:sldId id="320" r:id="rId58"/>
    <p:sldId id="324" r:id="rId59"/>
    <p:sldId id="343" r:id="rId60"/>
    <p:sldId id="345" r:id="rId61"/>
    <p:sldId id="344" r:id="rId62"/>
    <p:sldId id="346" r:id="rId63"/>
    <p:sldId id="347" r:id="rId64"/>
    <p:sldId id="349" r:id="rId65"/>
    <p:sldId id="351" r:id="rId66"/>
    <p:sldId id="284" r:id="rId67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69"/>
      <p:bold r:id="rId70"/>
    </p:embeddedFont>
    <p:embeddedFont>
      <p:font typeface="_PDMS_Saleem_QuranFont" panose="02010000000000000000" pitchFamily="2" charset="-78"/>
      <p:regular r:id="rId71"/>
    </p:embeddedFont>
    <p:embeddedFont>
      <p:font typeface="Lucida Fax" panose="02060602050505020204" pitchFamily="18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  <p:embeddedFont>
      <p:font typeface="Monotype Corsiva" panose="03010101010201010101" pitchFamily="66" charset="0"/>
      <p:italic r:id="rId77"/>
    </p:embeddedFont>
    <p:embeddedFont>
      <p:font typeface="Inria Sans" panose="020B0604020202020204" charset="0"/>
      <p:regular r:id="rId78"/>
      <p:bold r:id="rId79"/>
      <p:italic r:id="rId80"/>
      <p:boldItalic r:id="rId81"/>
    </p:embeddedFont>
    <p:embeddedFont>
      <p:font typeface="Saira Semi Condensed" panose="020B0604020202020204" charset="0"/>
      <p:regular r:id="rId82"/>
      <p:bold r:id="rId83"/>
    </p:embeddedFont>
    <p:embeddedFont>
      <p:font typeface="Inria Sans Light" panose="020B0604020202020204" charset="0"/>
      <p:regular r:id="rId84"/>
      <p:bold r:id="rId85"/>
      <p:italic r:id="rId86"/>
      <p:boldItalic r:id="rId87"/>
    </p:embeddedFont>
    <p:embeddedFont>
      <p:font typeface="Saira SemiCondensed Medium" panose="020B0604020202020204" charset="0"/>
      <p:regular r:id="rId88"/>
      <p:bold r:id="rId89"/>
    </p:embeddedFont>
    <p:embeddedFont>
      <p:font typeface="Titillium Web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font" Target="fonts/font22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93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72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0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emf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1.png"/><Relationship Id="rId5" Type="http://schemas.openxmlformats.org/officeDocument/2006/relationships/image" Target="../media/image920.png"/><Relationship Id="rId10" Type="http://schemas.openxmlformats.org/officeDocument/2006/relationships/image" Target="../media/image951.png"/><Relationship Id="rId4" Type="http://schemas.openxmlformats.org/officeDocument/2006/relationships/image" Target="../media/image910.png"/><Relationship Id="rId9" Type="http://schemas.openxmlformats.org/officeDocument/2006/relationships/image" Target="../media/image9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10" Type="http://schemas.openxmlformats.org/officeDocument/2006/relationships/image" Target="../media/image1020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0.png"/><Relationship Id="rId11" Type="http://schemas.openxmlformats.org/officeDocument/2006/relationships/image" Target="../media/image11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Relationship Id="rId9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Backscer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EnabalingThe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111205" y="1314335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A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6" grpId="0" animBg="1"/>
      <p:bldP spid="29" grpId="0" animBg="1"/>
      <p:bldP spid="11" grpId="0" animBg="1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82477" y="2878856"/>
            <a:ext cx="381251" cy="81530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0" grpId="0"/>
      <p:bldP spid="5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94" grpId="0"/>
      <p:bldP spid="95" grpId="0"/>
      <p:bldP spid="96" grpId="0"/>
      <p:bldP spid="97" grpId="0"/>
      <p:bldP spid="100" grpId="0"/>
      <p:bldP spid="1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blipFill rotWithShape="0">
                <a:blip r:embed="rId17"/>
                <a:stretch>
                  <a:fillRect l="-2685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blipFill rotWithShape="0">
                <a:blip r:embed="rId18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blipFill rotWithShape="0">
                <a:blip r:embed="rId19"/>
                <a:stretch>
                  <a:fillRect l="-23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1" grpId="0"/>
      <p:bldP spid="80" grpId="0"/>
      <p:bldP spid="84" grpId="0"/>
      <p:bldP spid="87" grpId="0"/>
      <p:bldP spid="92" grpId="0"/>
      <p:bldP spid="105" grpId="0"/>
      <p:bldP spid="108" grpId="0"/>
      <p:bldP spid="111" grpId="0"/>
      <p:bldP spid="117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4" grpId="0"/>
      <p:bldP spid="1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5" grpId="0"/>
      <p:bldP spid="3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652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55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6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 animBg="1"/>
      <p:bldP spid="46" grpId="0" animBg="1"/>
      <p:bldP spid="7" grpId="0" animBg="1"/>
      <p:bldP spid="50" grpId="0"/>
      <p:bldP spid="5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13" grpId="0" animBg="1"/>
      <p:bldP spid="76" grpId="0" animBg="1"/>
      <p:bldP spid="78" grpId="0"/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5" grpId="0"/>
      <p:bldP spid="21" grpId="0" animBg="1"/>
      <p:bldP spid="24" grpId="0" animBg="1"/>
      <p:bldP spid="25" grpId="0"/>
      <p:bldP spid="34" grpId="0"/>
      <p:bldP spid="37" grpId="0"/>
      <p:bldP spid="38" grpId="0" animBg="1"/>
      <p:bldP spid="39" grpId="0" animBg="1"/>
      <p:bldP spid="42" grpId="0" animBg="1"/>
      <p:bldP spid="43" grpId="0"/>
      <p:bldP spid="53" grpId="0" animBg="1"/>
      <p:bldP spid="57" grpId="0"/>
      <p:bldP spid="60" grpId="0"/>
      <p:bldP spid="63" grpId="0" animBg="1"/>
      <p:bldP spid="68" grpId="0"/>
      <p:bldP spid="70" grpId="0"/>
      <p:bldP spid="73" grpId="0"/>
      <p:bldP spid="80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nip Diagonal Corner Rectangle 39"/>
          <p:cNvSpPr/>
          <p:nvPr/>
        </p:nvSpPr>
        <p:spPr>
          <a:xfrm>
            <a:off x="1123938" y="118535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114" r="-8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0" y="1173875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𝐷𝐶𝑦𝑐𝑙𝑒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  <a:blipFill rotWithShape="0"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Time on-the-air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82" y="3853758"/>
            <a:ext cx="275526" cy="2755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338920" y="4872236"/>
                <a:ext cx="8219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20" y="4872236"/>
                <a:ext cx="821956" cy="161583"/>
              </a:xfrm>
              <a:prstGeom prst="rect">
                <a:avLst/>
              </a:prstGeom>
              <a:blipFill rotWithShape="0">
                <a:blip r:embed="rId4"/>
                <a:stretch>
                  <a:fillRect l="-2985" r="-373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485273" y="4799687"/>
                <a:ext cx="8219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273" y="4799687"/>
                <a:ext cx="821956" cy="161583"/>
              </a:xfrm>
              <a:prstGeom prst="rect">
                <a:avLst/>
              </a:prstGeom>
              <a:blipFill rotWithShape="0">
                <a:blip r:embed="rId4"/>
                <a:stretch>
                  <a:fillRect l="-2963" r="-296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659718" y="4237296"/>
                <a:ext cx="8219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718" y="4237296"/>
                <a:ext cx="821956" cy="161583"/>
              </a:xfrm>
              <a:prstGeom prst="rect">
                <a:avLst/>
              </a:prstGeom>
              <a:blipFill rotWithShape="0">
                <a:blip r:embed="rId4"/>
                <a:stretch>
                  <a:fillRect l="-2963" r="-296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161743" y="3047242"/>
                <a:ext cx="91275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743" y="3047242"/>
                <a:ext cx="912750" cy="161583"/>
              </a:xfrm>
              <a:prstGeom prst="rect">
                <a:avLst/>
              </a:prstGeom>
              <a:blipFill rotWithShape="0">
                <a:blip r:embed="rId5"/>
                <a:stretch>
                  <a:fillRect l="-2685" r="-335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83" y="2414957"/>
            <a:ext cx="704697" cy="704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70" y="4538599"/>
            <a:ext cx="275526" cy="2755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035904" y="2169576"/>
                <a:ext cx="462434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904" y="2169576"/>
                <a:ext cx="462434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10526" t="-3846" r="-9211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26" y="1593584"/>
            <a:ext cx="275526" cy="27552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428259" y="1887872"/>
            <a:ext cx="2581592" cy="63116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111029" y="1360469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360469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704" r="-1206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644515" y="1690610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15" y="1690610"/>
                <a:ext cx="177100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20690" r="-344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92" y="2753852"/>
            <a:ext cx="275526" cy="26582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2904208" y="2851016"/>
            <a:ext cx="1112366" cy="3851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526001" y="2512216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001" y="2512216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704" r="-1206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204422" y="2627049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22" y="2627049"/>
                <a:ext cx="177100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H="1">
            <a:off x="4712965" y="2780539"/>
            <a:ext cx="2426363" cy="9910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139468" y="2352252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68" y="2352252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846" r="-12069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647339" y="2547511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39" y="2547511"/>
                <a:ext cx="177100" cy="161583"/>
              </a:xfrm>
              <a:prstGeom prst="rect">
                <a:avLst/>
              </a:prstGeom>
              <a:blipFill rotWithShape="0">
                <a:blip r:embed="rId11"/>
                <a:stretch>
                  <a:fillRect l="-17241" r="-689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4" idx="3"/>
          </p:cNvCxnSpPr>
          <p:nvPr/>
        </p:nvCxnSpPr>
        <p:spPr>
          <a:xfrm flipV="1">
            <a:off x="1848097" y="3185520"/>
            <a:ext cx="2195789" cy="149084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499090" y="3827066"/>
                <a:ext cx="17395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090" y="3827066"/>
                <a:ext cx="173958" cy="161583"/>
              </a:xfrm>
              <a:prstGeom prst="rect">
                <a:avLst/>
              </a:prstGeom>
              <a:blipFill rotWithShape="0">
                <a:blip r:embed="rId12"/>
                <a:stretch>
                  <a:fillRect l="-21429" r="-357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486810" y="4301228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10" y="4301228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846" r="-12069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4550185" y="3112962"/>
            <a:ext cx="1428749" cy="81797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978934" y="3587900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934" y="3587900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846" r="-12069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350283" y="325357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283" y="3253577"/>
                <a:ext cx="177100" cy="161583"/>
              </a:xfrm>
              <a:prstGeom prst="rect">
                <a:avLst/>
              </a:prstGeom>
              <a:blipFill rotWithShape="0">
                <a:blip r:embed="rId13"/>
                <a:stretch>
                  <a:fillRect l="-20690" r="-6897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H="1">
            <a:off x="4683380" y="1791716"/>
            <a:ext cx="2668244" cy="75549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7323084" y="1389305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084" y="1389305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846" r="-12069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982492" y="1869111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492" y="1869111"/>
                <a:ext cx="177100" cy="161583"/>
              </a:xfrm>
              <a:prstGeom prst="rect">
                <a:avLst/>
              </a:prstGeom>
              <a:blipFill rotWithShape="0">
                <a:blip r:embed="rId14"/>
                <a:stretch>
                  <a:fillRect l="-17241" r="-689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4285023" y="3283824"/>
            <a:ext cx="1" cy="121286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46" y="4754556"/>
            <a:ext cx="275526" cy="2755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076285" y="4516182"/>
                <a:ext cx="35266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285" y="4516182"/>
                <a:ext cx="352661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3793" t="-3846" r="-12069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3956502" y="3811690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02" y="3811690"/>
                <a:ext cx="177100" cy="161583"/>
              </a:xfrm>
              <a:prstGeom prst="rect">
                <a:avLst/>
              </a:prstGeom>
              <a:blipFill rotWithShape="0">
                <a:blip r:embed="rId15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83" y="1690494"/>
            <a:ext cx="275526" cy="2755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61" y="2638092"/>
            <a:ext cx="275526" cy="2755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981821" y="1420291"/>
            <a:ext cx="5292588" cy="3518744"/>
          </a:xfrm>
          <a:prstGeom prst="rect">
            <a:avLst/>
          </a:prstGeom>
          <a:solidFill>
            <a:schemeClr val="accent1">
              <a:lumMod val="60000"/>
              <a:lumOff val="40000"/>
              <a:alpha val="91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Fax" panose="02060602050505020204" pitchFamily="18" charset="0"/>
              </a:rPr>
              <a:t>Determination of power and spread factor</a:t>
            </a:r>
            <a:r>
              <a:rPr lang="fa-IR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Fax" panose="02060602050505020204" pitchFamily="18" charset="0"/>
              </a:rPr>
              <a:t>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Fax" panose="02060602050505020204" pitchFamily="18" charset="0"/>
              </a:rPr>
              <a:t>With the goal</a:t>
            </a:r>
            <a:r>
              <a:rPr lang="fa-I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Fax" panose="02060602050505020204" pitchFamily="18" charset="0"/>
              </a:rPr>
              <a:t>: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Lucida Fax" panose="02060602050505020204" pitchFamily="18" charset="0"/>
            </a:endParaRPr>
          </a:p>
          <a:p>
            <a:pPr algn="ctr"/>
            <a:endParaRPr lang="fa-IR" sz="1800" b="1" dirty="0">
              <a:solidFill>
                <a:schemeClr val="tx1">
                  <a:lumMod val="95000"/>
                  <a:lumOff val="5000"/>
                </a:schemeClr>
              </a:solidFill>
              <a:latin typeface="Lucida Fax" panose="02060602050505020204" pitchFamily="18" charset="0"/>
            </a:endParaRPr>
          </a:p>
          <a:p>
            <a:pPr algn="ctr"/>
            <a:r>
              <a:rPr lang="en-US" sz="18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pitchFamily="18" charset="0"/>
                <a:cs typeface="_PDMS_Saleem_QuranFont" panose="02010000000000000000" pitchFamily="2" charset="-78"/>
              </a:rPr>
              <a:t>Interference is fair</a:t>
            </a:r>
          </a:p>
          <a:p>
            <a:pPr algn="ctr"/>
            <a:endParaRPr lang="en-US" sz="18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Fax" panose="02060602050505020204" pitchFamily="18" charset="0"/>
              <a:cs typeface="_PDMS_Saleem_QuranFont" panose="02010000000000000000" pitchFamily="2" charset="-78"/>
            </a:endParaRPr>
          </a:p>
          <a:p>
            <a:pPr algn="ctr"/>
            <a:r>
              <a:rPr lang="en-US" sz="18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pitchFamily="18" charset="0"/>
                <a:cs typeface="_PDMS_Saleem_QuranFont" panose="02010000000000000000" pitchFamily="2" charset="-78"/>
              </a:rPr>
              <a:t>Increase delivery ratio</a:t>
            </a:r>
          </a:p>
          <a:p>
            <a:pPr algn="ctr"/>
            <a:endParaRPr lang="en-US" sz="18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Fax" panose="02060602050505020204" pitchFamily="18" charset="0"/>
              <a:cs typeface="_PDMS_Saleem_QuranFont" panose="02010000000000000000" pitchFamily="2" charset="-78"/>
            </a:endParaRPr>
          </a:p>
          <a:p>
            <a:pPr algn="ctr"/>
            <a:r>
              <a:rPr lang="en-US" sz="18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Fax" panose="02060602050505020204" pitchFamily="18" charset="0"/>
                <a:cs typeface="_PDMS_Saleem_QuranFont" panose="02010000000000000000" pitchFamily="2" charset="-78"/>
              </a:rPr>
              <a:t>Increase delivery ratio in noisy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678083" y="3096811"/>
                <a:ext cx="106343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083" y="3096811"/>
                <a:ext cx="1063433" cy="161583"/>
              </a:xfrm>
              <a:prstGeom prst="rect">
                <a:avLst/>
              </a:prstGeom>
              <a:blipFill rotWithShape="0">
                <a:blip r:embed="rId16"/>
                <a:stretch>
                  <a:fillRect l="-2286" r="-171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338920" y="1177740"/>
                <a:ext cx="8219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920" y="1177740"/>
                <a:ext cx="821956" cy="161583"/>
              </a:xfrm>
              <a:prstGeom prst="rect">
                <a:avLst/>
              </a:prstGeom>
              <a:blipFill rotWithShape="0">
                <a:blip r:embed="rId4"/>
                <a:stretch>
                  <a:fillRect l="-2985" r="-373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6722269" y="1186588"/>
                <a:ext cx="8219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69" y="1186588"/>
                <a:ext cx="821956" cy="161583"/>
              </a:xfrm>
              <a:prstGeom prst="rect">
                <a:avLst/>
              </a:prstGeom>
              <a:blipFill rotWithShape="0">
                <a:blip r:embed="rId4"/>
                <a:stretch>
                  <a:fillRect l="-2963" r="-296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8" grpId="0"/>
      <p:bldP spid="19" grpId="0"/>
      <p:bldP spid="28" grpId="0"/>
      <p:bldP spid="29" grpId="0"/>
      <p:bldP spid="31" grpId="0"/>
      <p:bldP spid="32" grpId="0"/>
      <p:bldP spid="34" grpId="0"/>
      <p:bldP spid="35" grpId="0"/>
      <p:bldP spid="38" grpId="0"/>
      <p:bldP spid="39" grpId="0"/>
      <p:bldP spid="42" grpId="0" animBg="1"/>
      <p:bldP spid="44" grpId="0"/>
      <p:bldP spid="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4263" y="126237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49556" r="53630" b="1020"/>
          <a:stretch/>
        </p:blipFill>
        <p:spPr>
          <a:xfrm>
            <a:off x="4452094" y="1239977"/>
            <a:ext cx="4427940" cy="15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1" grpId="0" animBg="1"/>
      <p:bldP spid="63" grpId="0" animBg="1"/>
      <p:bldP spid="65" grpId="0" animBg="1"/>
      <p:bldP spid="67" grpId="0"/>
      <p:bldP spid="68" grpId="0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/>
      <p:bldP spid="81" grpId="0"/>
      <p:bldP spid="82" grpId="0"/>
      <p:bldP spid="83" grpId="0" animBg="1"/>
      <p:bldP spid="84" grpId="0"/>
      <p:bldP spid="86" grpId="0" animBg="1"/>
      <p:bldP spid="87" grpId="0" animBg="1"/>
      <p:bldP spid="88" grpId="0" animBg="1"/>
      <p:bldP spid="89" grpId="0"/>
      <p:bldP spid="90" grpId="0"/>
      <p:bldP spid="9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/>
      <p:bldP spid="16" grpId="0" animBg="1"/>
      <p:bldP spid="18" grpId="0" animBg="1"/>
      <p:bldP spid="19" grpId="0" animBg="1"/>
      <p:bldP spid="21" grpId="0" animBg="1"/>
      <p:bldP spid="23" grpId="0" animBg="1"/>
      <p:bldP spid="32" grpId="0" animBg="1"/>
      <p:bldP spid="33" grpId="0" animBg="1"/>
      <p:bldP spid="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4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 animBg="1"/>
      <p:bldP spid="16" grpId="0"/>
      <p:bldP spid="17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50767</TotalTime>
  <Words>4601</Words>
  <Application>Microsoft Office PowerPoint</Application>
  <PresentationFormat>On-screen Show (16:9)</PresentationFormat>
  <Paragraphs>936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Arial</vt:lpstr>
      <vt:lpstr>B Nazanin</vt:lpstr>
      <vt:lpstr>_PDMS_Saleem_QuranFont</vt:lpstr>
      <vt:lpstr>Lucida Fax</vt:lpstr>
      <vt:lpstr>Cambria Math</vt:lpstr>
      <vt:lpstr>Monotype Corsiva</vt:lpstr>
      <vt:lpstr>Times New Roman</vt:lpstr>
      <vt:lpstr>Inria Sans</vt:lpstr>
      <vt:lpstr>Wingdings</vt:lpstr>
      <vt:lpstr>Saira Semi Condensed</vt:lpstr>
      <vt:lpstr>Inria Sans Light</vt:lpstr>
      <vt:lpstr>Saira SemiCondensed Medium</vt:lpstr>
      <vt:lpstr>Titillium Web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ADR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670</cp:revision>
  <dcterms:modified xsi:type="dcterms:W3CDTF">2021-05-11T12:34:35Z</dcterms:modified>
</cp:coreProperties>
</file>